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Тема: Понятие производной. Формулы и правила дифференцирования. 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6823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84362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Лагранж Жозеф Луи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2694" y="2160589"/>
            <a:ext cx="8851308" cy="455938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Лагранж Жозеф Луи (1736-1813) –</a:t>
            </a:r>
          </a:p>
          <a:p>
            <a:pPr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французский математик и механик, член</a:t>
            </a:r>
          </a:p>
          <a:p>
            <a:pPr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Берлинской и Парижской Академии наук.</a:t>
            </a:r>
          </a:p>
          <a:p>
            <a:pPr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Самостоятельной изучал математику, в 23 года</a:t>
            </a:r>
          </a:p>
          <a:p>
            <a:pPr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стал академиком. Сделал массу открытий.</a:t>
            </a:r>
          </a:p>
          <a:p>
            <a:pPr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Парижская АН пять раз присуждала ему</a:t>
            </a:r>
          </a:p>
          <a:p>
            <a:pPr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премии. В математике и механике его именем</a:t>
            </a:r>
          </a:p>
          <a:p>
            <a:pPr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названы несколько методов, формул и теорем.</a:t>
            </a:r>
          </a:p>
          <a:p>
            <a:pPr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Термин «производная» введен Лагранжем на</a:t>
            </a:r>
          </a:p>
          <a:p>
            <a:pPr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рубеже 18-19 веков. Производная –</a:t>
            </a:r>
          </a:p>
          <a:p>
            <a:pPr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произведенная, полученная по определенным</a:t>
            </a:r>
          </a:p>
          <a:p>
            <a:pPr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правилам из данной функции.</a:t>
            </a:r>
          </a:p>
          <a:p>
            <a:pPr algn="just"/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95422" y="2966109"/>
            <a:ext cx="252730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24217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7494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Приращение функции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40611"/>
            <a:ext cx="8596668" cy="4994695"/>
          </a:xfrm>
        </p:spPr>
        <p:txBody>
          <a:bodyPr>
            <a:normAutofit/>
          </a:bodyPr>
          <a:lstStyle/>
          <a:p>
            <a:pPr fontAlgn="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Пусть дана функция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y=f(x).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Возьмем точку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2400" baseline="-5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D(f).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t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Изучая поведение функции y=f(x) около конкретной точки х</a:t>
            </a:r>
            <a:r>
              <a:rPr lang="ru-RU" sz="2400" baseline="-5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важно знать, как меняется значение функции при изменении значения аргумента. Для этого используют понятия приращений аргумента и функции.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Разность                 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называется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приращением аргумента 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Разность                                             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называется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приращением функции.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9805861"/>
              </p:ext>
            </p:extLst>
          </p:nvPr>
        </p:nvGraphicFramePr>
        <p:xfrm>
          <a:off x="2624423" y="3580101"/>
          <a:ext cx="1541818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Уравнение" r:id="rId3" imgW="698400" imgH="228600" progId="Equation.3">
                  <p:embed/>
                </p:oleObj>
              </mc:Choice>
              <mc:Fallback>
                <p:oleObj name="Уравнение" r:id="rId3" imgW="698400" imgH="228600" progId="Equation.3">
                  <p:embed/>
                  <p:pic>
                    <p:nvPicPr>
                      <p:cNvPr id="102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4423" y="3580101"/>
                        <a:ext cx="1541818" cy="5040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5630267"/>
              </p:ext>
            </p:extLst>
          </p:nvPr>
        </p:nvGraphicFramePr>
        <p:xfrm>
          <a:off x="3103460" y="4278310"/>
          <a:ext cx="3744416" cy="5967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Формула" r:id="rId5" imgW="1434960" imgH="228600" progId="Equation.3">
                  <p:embed/>
                </p:oleObj>
              </mc:Choice>
              <mc:Fallback>
                <p:oleObj name="Формула" r:id="rId5" imgW="1434960" imgH="228600" progId="Equation.3">
                  <p:embed/>
                  <p:pic>
                    <p:nvPicPr>
                      <p:cNvPr id="102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3460" y="4278310"/>
                        <a:ext cx="3744416" cy="59677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68265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9253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Приращение функции</a:t>
            </a:r>
            <a:endParaRPr lang="ru-RU" dirty="0"/>
          </a:p>
        </p:txBody>
      </p:sp>
      <p:pic>
        <p:nvPicPr>
          <p:cNvPr id="4" name="Объект 3" descr="https://resh.edu.ru/uploads/lesson_extract/4923/20190730114358/OEBPS/objects/c_matan_11_10_1/52d41cc9-58e0-4893-a52f-40027f38e249.pn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72596" y="1604513"/>
            <a:ext cx="4408098" cy="3692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1043608" y="5733256"/>
          <a:ext cx="1570037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Формула" r:id="rId4" imgW="711000" imgH="228600" progId="Equation.3">
                  <p:embed/>
                </p:oleObj>
              </mc:Choice>
              <mc:Fallback>
                <p:oleObj name="Формула" r:id="rId4" imgW="711000" imgH="228600" progId="Equation.3">
                  <p:embed/>
                  <p:pic>
                    <p:nvPicPr>
                      <p:cNvPr id="205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5733256"/>
                        <a:ext cx="1570037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3779912" y="5733256"/>
          <a:ext cx="508952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Формула" r:id="rId6" imgW="2311200" imgH="228600" progId="Equation.3">
                  <p:embed/>
                </p:oleObj>
              </mc:Choice>
              <mc:Fallback>
                <p:oleObj name="Формула" r:id="rId6" imgW="2311200" imgH="228600" progId="Equation.3">
                  <p:embed/>
                  <p:pic>
                    <p:nvPicPr>
                      <p:cNvPr id="205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912" y="5733256"/>
                        <a:ext cx="5089525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1437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612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Примеры и разбор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решения заданий 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одержимое 3"/>
          <p:cNvSpPr>
            <a:spLocks noGrp="1"/>
          </p:cNvSpPr>
          <p:nvPr>
            <p:ph idx="1"/>
          </p:nvPr>
        </p:nvSpPr>
        <p:spPr>
          <a:xfrm>
            <a:off x="677863" y="1439863"/>
            <a:ext cx="8596312" cy="4602162"/>
          </a:xfrm>
        </p:spPr>
        <p:txBody>
          <a:bodyPr>
            <a:normAutofit/>
          </a:bodyPr>
          <a:lstStyle/>
          <a:p>
            <a:pPr algn="just" fontAlgn="t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1.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Найдем приращение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Δx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Δf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точке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baseline="-7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800" baseline="-25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t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f(x)=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baseline="2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lang="en-US" sz="2800" baseline="-7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=2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=1,9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Решение:</a:t>
            </a:r>
          </a:p>
          <a:p>
            <a:pPr algn="just" fontAlgn="t">
              <a:buNone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t">
              <a:buNone/>
            </a:pP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Δx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X- X</a:t>
            </a:r>
            <a:r>
              <a:rPr lang="en-US" sz="2800" baseline="-7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1,9-2=-0,1</a:t>
            </a:r>
          </a:p>
          <a:p>
            <a:pPr algn="just" fontAlgn="t">
              <a:buNone/>
            </a:pP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Δf= f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(1,9) –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(2)=1,9</a:t>
            </a:r>
            <a:r>
              <a:rPr lang="ru-RU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r>
              <a:rPr lang="ru-RU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=-0,39</a:t>
            </a:r>
          </a:p>
          <a:p>
            <a:pPr algn="just" fontAlgn="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Δx=-0,1; Δf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=-0,39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103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35102"/>
          </a:xfrm>
        </p:spPr>
        <p:txBody>
          <a:bodyPr>
            <a:normAutofit fontScale="85000" lnSpcReduction="20000"/>
          </a:bodyPr>
          <a:lstStyle/>
          <a:p>
            <a:pPr algn="just" fontAlgn="t">
              <a:buNone/>
            </a:pPr>
            <a:r>
              <a:rPr lang="ru-RU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2.</a:t>
            </a:r>
            <a:endParaRPr lang="ru-RU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t">
              <a:buNone/>
            </a:pP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Найдем приращение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Δx 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Δf 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точке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lang="en-US" sz="3800" baseline="-7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 fontAlgn="t">
              <a:buNone/>
            </a:pPr>
            <a:r>
              <a:rPr lang="ru-RU" sz="3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)=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800" baseline="2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800" baseline="-7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и х=2,1</a:t>
            </a:r>
          </a:p>
          <a:p>
            <a:pPr algn="just" fontAlgn="t">
              <a:buNone/>
            </a:pP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Решение:</a:t>
            </a:r>
          </a:p>
          <a:p>
            <a:pPr algn="just" fontAlgn="t">
              <a:buNone/>
            </a:pPr>
            <a:endParaRPr lang="ru-RU" sz="3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t">
              <a:buNone/>
            </a:pPr>
            <a:r>
              <a:rPr lang="ru-RU" sz="3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Δx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X- 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800" baseline="-7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2,1-2=0,1</a:t>
            </a:r>
          </a:p>
          <a:p>
            <a:pPr algn="just" fontAlgn="t">
              <a:buNone/>
            </a:pP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Δf= f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(1,9) –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(2)=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2,1</a:t>
            </a:r>
            <a:r>
              <a:rPr lang="ru-RU" sz="3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r>
              <a:rPr lang="ru-RU" sz="3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4,41-4=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0,41</a:t>
            </a:r>
            <a:endParaRPr lang="ru-RU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t">
              <a:buNone/>
            </a:pP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Δx=0,1; Δf 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=0,41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104570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7879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Решите самостоятельно</a:t>
            </a:r>
            <a:endParaRPr lang="ru-RU" dirty="0"/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677334" y="1561381"/>
            <a:ext cx="8596668" cy="489117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приращение </a:t>
            </a:r>
            <a:r>
              <a:rPr lang="ru-RU" sz="3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Δx </a:t>
            </a:r>
            <a:r>
              <a:rPr lang="ru-RU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Δf </a:t>
            </a:r>
            <a:r>
              <a:rPr lang="ru-RU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точке </a:t>
            </a:r>
            <a:r>
              <a:rPr lang="en-US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900" baseline="-3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39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</a:t>
            </a:r>
          </a:p>
          <a:p>
            <a:pPr>
              <a:buNone/>
            </a:pPr>
            <a:r>
              <a:rPr lang="ru-RU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ru-RU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)= </a:t>
            </a:r>
            <a:r>
              <a:rPr lang="en-US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900" baseline="2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-3</a:t>
            </a:r>
            <a:r>
              <a:rPr lang="ru-RU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lang="en-US" sz="3900" baseline="-3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=3, x=2,8.</a:t>
            </a:r>
          </a:p>
          <a:p>
            <a:pPr>
              <a:buNone/>
            </a:pPr>
            <a:r>
              <a:rPr lang="en-US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2)</a:t>
            </a:r>
            <a:r>
              <a:rPr lang="ru-RU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)= </a:t>
            </a:r>
            <a:r>
              <a:rPr lang="en-US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x+</a:t>
            </a:r>
            <a:r>
              <a:rPr lang="ru-RU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lang="en-US" sz="3900" baseline="-3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r>
              <a:rPr lang="ru-RU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x=</a:t>
            </a:r>
            <a:r>
              <a:rPr lang="ru-RU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99</a:t>
            </a:r>
            <a:r>
              <a:rPr lang="en-US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3) </a:t>
            </a:r>
            <a:r>
              <a:rPr lang="ru-RU" sz="3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)= </a:t>
            </a:r>
            <a:r>
              <a:rPr lang="en-US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x-3,</a:t>
            </a:r>
            <a:r>
              <a:rPr lang="en-US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lang="en-US" sz="3900" baseline="-3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r>
              <a:rPr lang="ru-RU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r>
              <a:rPr lang="en-US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x=</a:t>
            </a:r>
            <a:r>
              <a:rPr lang="ru-RU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-1,9</a:t>
            </a:r>
            <a:r>
              <a:rPr lang="en-US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)= 0,5x</a:t>
            </a:r>
            <a:r>
              <a:rPr lang="en-US" sz="3900" baseline="2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lang="en-US" sz="3900" baseline="-3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r>
              <a:rPr lang="ru-RU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r>
              <a:rPr lang="en-US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x=</a:t>
            </a:r>
            <a:r>
              <a:rPr lang="ru-RU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-1,9</a:t>
            </a:r>
            <a:r>
              <a:rPr lang="en-US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4800" dirty="0" smtClean="0"/>
              <a:t>  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784788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Определение производной функции в точке</a:t>
            </a:r>
            <a:endParaRPr lang="ru-RU" dirty="0"/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Производной функции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в точке х</a:t>
            </a:r>
            <a:r>
              <a:rPr lang="ru-RU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называется предел отношения приращения функции к приращению аргумента при ∆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→0.</a:t>
            </a:r>
          </a:p>
          <a:p>
            <a:endParaRPr lang="ru-RU" dirty="0"/>
          </a:p>
        </p:txBody>
      </p:sp>
      <p:graphicFrame>
        <p:nvGraphicFramePr>
          <p:cNvPr id="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2443402"/>
              </p:ext>
            </p:extLst>
          </p:nvPr>
        </p:nvGraphicFramePr>
        <p:xfrm>
          <a:off x="696700" y="4045788"/>
          <a:ext cx="8447300" cy="13668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Формула" r:id="rId3" imgW="2819160" imgH="393480" progId="Equation.3">
                  <p:embed/>
                </p:oleObj>
              </mc:Choice>
              <mc:Fallback>
                <p:oleObj name="Формула" r:id="rId3" imgW="2819160" imgH="393480" progId="Equation.3">
                  <p:embed/>
                  <p:pic>
                    <p:nvPicPr>
                      <p:cNvPr id="28674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700" y="4045788"/>
                        <a:ext cx="8447300" cy="13668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821937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43</TotalTime>
  <Words>217</Words>
  <Application>Microsoft Office PowerPoint</Application>
  <PresentationFormat>Широкоэкранный</PresentationFormat>
  <Paragraphs>46</Paragraphs>
  <Slides>8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Times New Roman</vt:lpstr>
      <vt:lpstr>Trebuchet MS</vt:lpstr>
      <vt:lpstr>Wingdings 3</vt:lpstr>
      <vt:lpstr>Аспект</vt:lpstr>
      <vt:lpstr>Уравнение</vt:lpstr>
      <vt:lpstr>Формула</vt:lpstr>
      <vt:lpstr>Тема: Понятие производной. Формулы и правила дифференцирования.  </vt:lpstr>
      <vt:lpstr>Лагранж Жозеф Луи</vt:lpstr>
      <vt:lpstr>Приращение функции</vt:lpstr>
      <vt:lpstr>Приращение функции</vt:lpstr>
      <vt:lpstr>Примеры и разбор решения заданий  </vt:lpstr>
      <vt:lpstr>Презентация PowerPoint</vt:lpstr>
      <vt:lpstr>Решите самостоятельно</vt:lpstr>
      <vt:lpstr>Определение производной функции в точке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Понятие производной. Формулы и правила дифференцирования.</dc:title>
  <dc:creator>Ирина Медведева</dc:creator>
  <cp:lastModifiedBy>Ирина Медведева</cp:lastModifiedBy>
  <cp:revision>3</cp:revision>
  <dcterms:created xsi:type="dcterms:W3CDTF">2024-11-16T08:10:43Z</dcterms:created>
  <dcterms:modified xsi:type="dcterms:W3CDTF">2024-11-16T08:53:52Z</dcterms:modified>
</cp:coreProperties>
</file>